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64" r:id="rId5"/>
    <p:sldId id="260" r:id="rId6"/>
    <p:sldId id="261" r:id="rId7"/>
    <p:sldId id="265" r:id="rId8"/>
    <p:sldId id="262" r:id="rId9"/>
    <p:sldId id="258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80" autoAdjust="0"/>
  </p:normalViewPr>
  <p:slideViewPr>
    <p:cSldViewPr snapToObjects="1">
      <p:cViewPr>
        <p:scale>
          <a:sx n="66" d="100"/>
          <a:sy n="66" d="100"/>
        </p:scale>
        <p:origin x="-1930" y="-26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Lbls>
            <c:dLbl>
              <c:idx val="8"/>
              <c:delete val="1"/>
            </c:dLbl>
            <c:txPr>
              <a:bodyPr/>
              <a:lstStyle/>
              <a:p>
                <a:pPr>
                  <a:defRPr sz="10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</c:f>
              <c:strCache>
                <c:ptCount val="8"/>
                <c:pt idx="0">
                  <c:v>Seongdong</c:v>
                </c:pt>
                <c:pt idx="1">
                  <c:v>Gwangjin</c:v>
                </c:pt>
                <c:pt idx="2">
                  <c:v>Dongdaemun</c:v>
                </c:pt>
                <c:pt idx="3">
                  <c:v>Seongbuk</c:v>
                </c:pt>
                <c:pt idx="4">
                  <c:v>Nowon</c:v>
                </c:pt>
                <c:pt idx="5">
                  <c:v>Seodaemun</c:v>
                </c:pt>
                <c:pt idx="6">
                  <c:v>Mapo</c:v>
                </c:pt>
                <c:pt idx="7">
                  <c:v>Dongjak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28</c:v>
                </c:pt>
                <c:pt idx="2">
                  <c:v>11</c:v>
                </c:pt>
                <c:pt idx="3">
                  <c:v>27</c:v>
                </c:pt>
                <c:pt idx="4">
                  <c:v>37</c:v>
                </c:pt>
                <c:pt idx="5">
                  <c:v>4</c:v>
                </c:pt>
                <c:pt idx="6">
                  <c:v>1</c:v>
                </c:pt>
                <c:pt idx="7">
                  <c:v>4</c:v>
                </c:pt>
                <c:pt idx="8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Seniors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000"/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Sheet1!$A$2:$A$9</c:f>
              <c:strCache>
                <c:ptCount val="8"/>
                <c:pt idx="0">
                  <c:v>Seongdong</c:v>
                </c:pt>
                <c:pt idx="1">
                  <c:v>Gwangjin</c:v>
                </c:pt>
                <c:pt idx="2">
                  <c:v>Dongdaemun</c:v>
                </c:pt>
                <c:pt idx="3">
                  <c:v>Seongbuk</c:v>
                </c:pt>
                <c:pt idx="4">
                  <c:v>Nowon</c:v>
                </c:pt>
                <c:pt idx="5">
                  <c:v>Seodaemun</c:v>
                </c:pt>
                <c:pt idx="6">
                  <c:v>Mapo</c:v>
                </c:pt>
                <c:pt idx="7">
                  <c:v>Dongjak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</c:v>
                </c:pt>
                <c:pt idx="1">
                  <c:v>24</c:v>
                </c:pt>
                <c:pt idx="2">
                  <c:v>8</c:v>
                </c:pt>
                <c:pt idx="3">
                  <c:v>20</c:v>
                </c:pt>
                <c:pt idx="4">
                  <c:v>27</c:v>
                </c:pt>
                <c:pt idx="5">
                  <c:v>3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19849728"/>
        <c:axId val="247664000"/>
      </c:barChart>
      <c:catAx>
        <c:axId val="2198497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ko-KR"/>
          </a:p>
        </c:txPr>
        <c:crossAx val="247664000"/>
        <c:crosses val="autoZero"/>
        <c:auto val="1"/>
        <c:lblAlgn val="ctr"/>
        <c:lblOffset val="100"/>
        <c:noMultiLvlLbl val="0"/>
      </c:catAx>
      <c:valAx>
        <c:axId val="2476640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ko-KR"/>
          </a:p>
        </c:txPr>
        <c:crossAx val="2198497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433562937451391"/>
          <c:y val="0.38495744631965617"/>
          <c:w val="0.13568120313675838"/>
          <c:h val="0.11388266420177869"/>
        </c:manualLayout>
      </c:layout>
      <c:overlay val="0"/>
      <c:txPr>
        <a:bodyPr/>
        <a:lstStyle/>
        <a:p>
          <a:pPr>
            <a:defRPr sz="11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0E6D8-085B-444D-8C5B-EA4AA232F1A7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75FA6-BB7F-48BA-B119-56FB1D7BC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5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75FA6-BB7F-48BA-B119-56FB1D7BCF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4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홈쉐어링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 </a:t>
            </a:r>
            <a:r>
              <a:rPr lang="ko-KR" altLang="en-US" baseline="0" dirty="0" smtClean="0"/>
              <a:t>독거노인의 문제와 학생들의 주거문제를 동시에 해결</a:t>
            </a:r>
            <a:endParaRPr lang="en-US" altLang="ko-KR" baseline="0" dirty="0" smtClean="0"/>
          </a:p>
          <a:p>
            <a:r>
              <a:rPr lang="ko-KR" altLang="en-US" baseline="0" dirty="0" smtClean="0"/>
              <a:t>현재 프랑스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캐나다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뉴욕 등에서 성공적으로 시행 중</a:t>
            </a:r>
            <a:endParaRPr lang="en-US" altLang="ko-KR" baseline="0" dirty="0" smtClean="0"/>
          </a:p>
          <a:p>
            <a:r>
              <a:rPr lang="en-US" altLang="ko-KR" baseline="0" dirty="0" smtClean="0"/>
              <a:t>Generation Empathy under a Roof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75FA6-BB7F-48BA-B119-56FB1D7BCF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7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그런데 우리나라 정책 시행했는데 잘 안됨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왜냐하면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어르신들의 참여율이 매우 낮음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어르신과 학생들이 잘 맞지 않음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75FA6-BB7F-48BA-B119-56FB1D7BCF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7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방안을 모색하여봄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어르신의 참여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실제로 어르신들이 같이 지내는 것에 대한 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안전성 문제</a:t>
            </a:r>
            <a:r>
              <a:rPr lang="en-US" altLang="ko-KR" baseline="0" dirty="0" smtClean="0"/>
              <a:t> :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세대 간의 갈등을 해소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같이 사는 두 사람의 생활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75FA6-BB7F-48BA-B119-56FB1D7BCF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65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회원가입 구성</a:t>
            </a:r>
            <a:r>
              <a:rPr lang="en-US" altLang="ko-KR" dirty="0" smtClean="0"/>
              <a:t>**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매칭</a:t>
            </a:r>
            <a:r>
              <a:rPr lang="ko-KR" altLang="en-US" dirty="0" smtClean="0"/>
              <a:t> 프로그램 구성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소통 기능</a:t>
            </a:r>
            <a:r>
              <a:rPr lang="en-US" altLang="ko-KR" dirty="0" smtClean="0"/>
              <a:t>**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최종 계약</a:t>
            </a:r>
            <a:r>
              <a:rPr lang="en-US" altLang="ko-KR" dirty="0" smtClean="0"/>
              <a:t>*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인증</a:t>
            </a:r>
            <a:r>
              <a:rPr lang="en-US" altLang="ko-KR" dirty="0" smtClean="0"/>
              <a:t>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75FA6-BB7F-48BA-B119-56FB1D7BCF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8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회원가입 구성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매칭</a:t>
            </a:r>
            <a:r>
              <a:rPr lang="ko-KR" altLang="en-US" dirty="0" smtClean="0"/>
              <a:t> 프로그램 구성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소통 기능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최종 계약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75FA6-BB7F-48BA-B119-56FB1D7BCF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87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75FA6-BB7F-48BA-B119-56FB1D7BCF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11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69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4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9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3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103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9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52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1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4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0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8F82D-BB88-4E87-86F7-EADAC1BDE916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CE800-2F23-418F-AA73-4991FF9BE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83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6100"/>
                    </a14:imgEffect>
                    <a14:imgEffect>
                      <a14:saturation sat="4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512676"/>
            <a:ext cx="8100900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39652" y="1196752"/>
            <a:ext cx="6264696" cy="4464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chemeClr val="tx2">
                    <a:lumMod val="50000"/>
                  </a:schemeClr>
                </a:solidFill>
              </a:rPr>
              <a:t>F</a:t>
            </a:r>
            <a:r>
              <a:rPr lang="en-US" altLang="ko-KR" sz="32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amily</a:t>
            </a:r>
            <a:r>
              <a:rPr lang="en-US" altLang="ko-KR" sz="3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4400" b="1" dirty="0" smtClean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altLang="ko-KR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</a:t>
            </a:r>
            <a:r>
              <a:rPr lang="en-US" altLang="ko-KR" sz="3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4400" b="1" dirty="0" smtClean="0">
                <a:solidFill>
                  <a:schemeClr val="tx2">
                    <a:lumMod val="50000"/>
                  </a:schemeClr>
                </a:solidFill>
              </a:rPr>
              <a:t>X</a:t>
            </a:r>
            <a:r>
              <a:rPr lang="en-US" altLang="ko-KR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ylophone-house</a:t>
            </a:r>
          </a:p>
          <a:p>
            <a:pPr algn="ctr"/>
            <a:endParaRPr lang="en-US" altLang="ko-KR" sz="4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1613" y="3953088"/>
            <a:ext cx="144069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김나경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임현정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전희재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 algn="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하자뢰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lvl="1"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</a:rPr>
              <a:t>홍혜진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38530" y="3953088"/>
            <a:ext cx="196720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Kim 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NaKyung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Lim 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HyunJeong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 algn="r"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Jeon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HuiJae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Xia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</a:rPr>
              <a:t>Z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ilei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Hong </a:t>
            </a:r>
            <a:r>
              <a:rPr lang="en-US" altLang="ko-KR" sz="1400" dirty="0" err="1" smtClean="0">
                <a:solidFill>
                  <a:schemeClr val="accent1">
                    <a:lumMod val="75000"/>
                  </a:schemeClr>
                </a:solidFill>
              </a:rPr>
              <a:t>HyeJin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13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6100"/>
                    </a14:imgEffect>
                    <a14:imgEffect>
                      <a14:saturation sat="4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512676"/>
            <a:ext cx="8100900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2533" y="225406"/>
            <a:ext cx="3013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accent1">
                    <a:lumMod val="75000"/>
                  </a:schemeClr>
                </a:solidFill>
              </a:rPr>
              <a:t>INDEX</a:t>
            </a:r>
            <a:endParaRPr lang="ko-KR" altLang="en-US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41596" y="2169234"/>
            <a:ext cx="4634860" cy="4176090"/>
            <a:chOff x="4041596" y="2169234"/>
            <a:chExt cx="4634860" cy="4176090"/>
          </a:xfrm>
        </p:grpSpPr>
        <p:sp>
          <p:nvSpPr>
            <p:cNvPr id="8" name="TextBox 7"/>
            <p:cNvSpPr txBox="1"/>
            <p:nvPr/>
          </p:nvSpPr>
          <p:spPr>
            <a:xfrm>
              <a:off x="4096100" y="2169234"/>
              <a:ext cx="4580356" cy="4154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400" b="1" dirty="0" smtClean="0">
                  <a:solidFill>
                    <a:schemeClr val="accent1">
                      <a:lumMod val="75000"/>
                    </a:schemeClr>
                  </a:solidFill>
                </a:rPr>
                <a:t>Background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400" b="1" dirty="0" smtClean="0">
                  <a:solidFill>
                    <a:schemeClr val="accent1">
                      <a:lumMod val="75000"/>
                    </a:schemeClr>
                  </a:solidFill>
                </a:rPr>
                <a:t>Research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400" b="1" dirty="0" smtClean="0">
                  <a:solidFill>
                    <a:schemeClr val="accent1">
                      <a:lumMod val="75000"/>
                    </a:schemeClr>
                  </a:solidFill>
                </a:rPr>
                <a:t>Project Progress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400" b="1" dirty="0" smtClean="0">
                  <a:solidFill>
                    <a:schemeClr val="accent1">
                      <a:lumMod val="75000"/>
                    </a:schemeClr>
                  </a:solidFill>
                </a:rPr>
                <a:t>Project Plans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41596" y="2190340"/>
              <a:ext cx="4580356" cy="4154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400" b="1" dirty="0" smtClean="0">
                  <a:solidFill>
                    <a:schemeClr val="bg1"/>
                  </a:solidFill>
                </a:rPr>
                <a:t>Background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400" b="1" dirty="0" smtClean="0">
                  <a:solidFill>
                    <a:schemeClr val="bg1"/>
                  </a:solidFill>
                </a:rPr>
                <a:t>Research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400" b="1" dirty="0" smtClean="0">
                  <a:solidFill>
                    <a:schemeClr val="bg1"/>
                  </a:solidFill>
                </a:rPr>
                <a:t>Project Progress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400" b="1" dirty="0" smtClean="0">
                  <a:solidFill>
                    <a:schemeClr val="bg1"/>
                  </a:solidFill>
                </a:rPr>
                <a:t>Project Plans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6337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2453640"/>
            <a:ext cx="292608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2453640"/>
            <a:ext cx="292608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6100"/>
                    </a14:imgEffect>
                    <a14:imgEffect>
                      <a14:saturation sat="4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16" y="-11640"/>
            <a:ext cx="9185015" cy="686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536" y="1309936"/>
            <a:ext cx="8188403" cy="5281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1171" y="260649"/>
            <a:ext cx="867686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63500" dist="38100" dir="2400000" sx="102000" sy="102000" algn="tl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Background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63500" dist="38100" dir="2400000" sx="102000" sy="102000" algn="tl" rotWithShape="0">
                  <a:schemeClr val="accent1">
                    <a:lumMod val="40000"/>
                    <a:lumOff val="60000"/>
                  </a:schemeClr>
                </a:outerShdw>
              </a:effectLst>
            </a:endParaRPr>
          </a:p>
        </p:txBody>
      </p:sp>
      <p:pic>
        <p:nvPicPr>
          <p:cNvPr id="1030" name="Picture 6" descr="ë´íë¤ëë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48" y="1581912"/>
            <a:ext cx="2438400" cy="28224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420061" y="6482272"/>
            <a:ext cx="373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sources : Seoul Department of Housing Policy , http</a:t>
            </a:r>
            <a:r>
              <a:rPr lang="en-US" altLang="ko-KR" sz="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://www.homesharenl.ca</a:t>
            </a:r>
            <a:r>
              <a:rPr lang="en-US" altLang="ko-KR" sz="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</a:t>
            </a:r>
          </a:p>
          <a:p>
            <a:r>
              <a:rPr lang="en-US" altLang="ko-KR" sz="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https</a:t>
            </a:r>
            <a:r>
              <a:rPr lang="en-US" altLang="ko-KR" sz="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://</a:t>
            </a:r>
            <a:r>
              <a:rPr lang="en-US" altLang="ko-KR" sz="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www.wolyo.co.kr:446/news/articleView.html?idxno=31769,</a:t>
            </a:r>
          </a:p>
          <a:p>
            <a:endParaRPr lang="en-US" altLang="ko-KR" sz="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384" y="3285418"/>
            <a:ext cx="2835556" cy="31733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4391291" cy="2326614"/>
          </a:xfrm>
          <a:prstGeom prst="rect">
            <a:avLst/>
          </a:prstGeom>
        </p:spPr>
      </p:pic>
      <p:pic>
        <p:nvPicPr>
          <p:cNvPr id="2" name="Picture 2" descr="ìì¸ì íì§ë¶ ì¸ëê³µê°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21" y="3501008"/>
            <a:ext cx="2133600" cy="28346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09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2453640"/>
            <a:ext cx="292608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2453640"/>
            <a:ext cx="292608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6100"/>
                    </a14:imgEffect>
                    <a14:imgEffect>
                      <a14:saturation sat="4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16" y="-11640"/>
            <a:ext cx="9185015" cy="686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89" y="1204843"/>
            <a:ext cx="8188403" cy="5281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1171" y="260649"/>
            <a:ext cx="867686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63500" dist="38100" dir="2400000" sx="102000" sy="102000" algn="tl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Background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63500" dist="38100" dir="2400000" sx="102000" sy="102000" algn="tl" rotWithShape="0">
                  <a:schemeClr val="accent1">
                    <a:lumMod val="40000"/>
                    <a:lumOff val="60000"/>
                  </a:schemeClr>
                </a:outerShdw>
              </a:effectLst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1354046509"/>
              </p:ext>
            </p:extLst>
          </p:nvPr>
        </p:nvGraphicFramePr>
        <p:xfrm>
          <a:off x="1239122" y="1926779"/>
          <a:ext cx="6624736" cy="3838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06500" y="6643165"/>
            <a:ext cx="23374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sources : Seoul Department of Housing Policy</a:t>
            </a:r>
          </a:p>
        </p:txBody>
      </p:sp>
      <p:pic>
        <p:nvPicPr>
          <p:cNvPr id="2053" name="Picture 5" descr="https://ss0.bdstatic.com/70cFvHSh_Q1YnxGkpoWK1HF6hhy/it/u=1148752196,3090839020&amp;fm=27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1" y="1521490"/>
            <a:ext cx="7715517" cy="46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14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2453640"/>
            <a:ext cx="292608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2453640"/>
            <a:ext cx="292608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6100"/>
                    </a14:imgEffect>
                    <a14:imgEffect>
                      <a14:saturation sat="4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16" y="-11640"/>
            <a:ext cx="9185015" cy="686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3528" y="1204843"/>
            <a:ext cx="4094202" cy="264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Senior’s Participation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1171" y="260649"/>
            <a:ext cx="867686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63500" dist="38100" dir="2400000" sx="102000" sy="102000" algn="tl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Research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63500" dist="38100" dir="2400000" sx="102000" sy="102000" algn="tl" rotWithShape="0">
                  <a:schemeClr val="accent1">
                    <a:lumMod val="40000"/>
                    <a:lumOff val="60000"/>
                  </a:scheme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50679" y="1204843"/>
            <a:ext cx="4094202" cy="264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Security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981153"/>
            <a:ext cx="4094202" cy="264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Resolve misunderstandings between generations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50679" y="3981153"/>
            <a:ext cx="4094202" cy="264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Lifestyle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3528" y="1206348"/>
            <a:ext cx="4103279" cy="2640948"/>
            <a:chOff x="323528" y="1206348"/>
            <a:chExt cx="4103279" cy="2640948"/>
          </a:xfrm>
        </p:grpSpPr>
        <p:grpSp>
          <p:nvGrpSpPr>
            <p:cNvPr id="2" name="그룹 1"/>
            <p:cNvGrpSpPr/>
            <p:nvPr/>
          </p:nvGrpSpPr>
          <p:grpSpPr>
            <a:xfrm>
              <a:off x="323528" y="1206348"/>
              <a:ext cx="4094202" cy="2640948"/>
              <a:chOff x="323528" y="1204843"/>
              <a:chExt cx="4094202" cy="264094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23528" y="1204843"/>
                <a:ext cx="4094202" cy="2640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the elderly’s 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Participation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Picture 2" descr="C:\Users\user\Desktop\KakaoTalk_20180420_191630317.j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050" r="-472" b="60399"/>
              <a:stretch/>
            </p:blipFill>
            <p:spPr bwMode="auto">
              <a:xfrm>
                <a:off x="398274" y="1343430"/>
                <a:ext cx="1396448" cy="2047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C:\Users\user\Desktop\KakaoTalk_20180420_191630317.j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173" r="-829" b="28891"/>
              <a:stretch/>
            </p:blipFill>
            <p:spPr bwMode="auto">
              <a:xfrm>
                <a:off x="1096498" y="1845171"/>
                <a:ext cx="1401410" cy="1966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C:\Users\user\Desktop\KakaoTalk_20180415_215050253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7817" y="1845171"/>
                <a:ext cx="2417563" cy="1359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379323" y="3568792"/>
              <a:ext cx="2047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the elderly’s Participation</a:t>
              </a:r>
              <a:endParaRPr lang="ko-KR" altLang="en-US" sz="1200" b="1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546631" y="1577329"/>
            <a:ext cx="3000642" cy="2268462"/>
            <a:chOff x="4546631" y="1577329"/>
            <a:chExt cx="3000642" cy="2268462"/>
          </a:xfrm>
        </p:grpSpPr>
        <p:pic>
          <p:nvPicPr>
            <p:cNvPr id="3074" name="Picture 2" descr="C:\Users\user\AppData\Local\Microsoft\Windows\INetCache\IE\S7X3A3J8\Lock_Icon[1]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287" y="1577329"/>
              <a:ext cx="1898986" cy="1898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4546631" y="3568792"/>
              <a:ext cx="768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Security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46847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6100"/>
                    </a14:imgEffect>
                    <a14:imgEffect>
                      <a14:saturation sat="4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16" y="-11640"/>
            <a:ext cx="9185015" cy="686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31171" y="260649"/>
            <a:ext cx="867686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63500" dist="38100" dir="2400000" sx="102000" sy="102000" algn="tl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Project Progress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63500" dist="38100" dir="2400000" sx="102000" sy="102000" algn="tl" rotWithShape="0">
                  <a:schemeClr val="accent1">
                    <a:lumMod val="40000"/>
                    <a:lumOff val="60000"/>
                  </a:scheme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3527" y="1204843"/>
            <a:ext cx="8321353" cy="2640948"/>
          </a:xfrm>
          <a:custGeom>
            <a:avLst/>
            <a:gdLst/>
            <a:ahLst/>
            <a:cxnLst/>
            <a:rect l="l" t="t" r="r" b="b"/>
            <a:pathLst>
              <a:path w="8321353" h="2640948">
                <a:moveTo>
                  <a:pt x="238998" y="744474"/>
                </a:moveTo>
                <a:lnTo>
                  <a:pt x="2110998" y="744474"/>
                </a:lnTo>
                <a:lnTo>
                  <a:pt x="2110998" y="1896474"/>
                </a:lnTo>
                <a:lnTo>
                  <a:pt x="238998" y="1896474"/>
                </a:lnTo>
                <a:close/>
                <a:moveTo>
                  <a:pt x="5319456" y="618436"/>
                </a:moveTo>
                <a:lnTo>
                  <a:pt x="8096763" y="618436"/>
                </a:lnTo>
                <a:lnTo>
                  <a:pt x="8096763" y="2218874"/>
                </a:lnTo>
                <a:lnTo>
                  <a:pt x="5319456" y="2218874"/>
                </a:lnTo>
                <a:close/>
                <a:moveTo>
                  <a:pt x="2547783" y="312362"/>
                </a:moveTo>
                <a:lnTo>
                  <a:pt x="4825175" y="312362"/>
                </a:lnTo>
                <a:lnTo>
                  <a:pt x="4825175" y="2328586"/>
                </a:lnTo>
                <a:lnTo>
                  <a:pt x="2547783" y="2328586"/>
                </a:lnTo>
                <a:close/>
                <a:moveTo>
                  <a:pt x="0" y="0"/>
                </a:moveTo>
                <a:lnTo>
                  <a:pt x="8321353" y="0"/>
                </a:lnTo>
                <a:lnTo>
                  <a:pt x="8321353" y="2640948"/>
                </a:lnTo>
                <a:lnTo>
                  <a:pt x="6730968" y="2640948"/>
                </a:lnTo>
                <a:lnTo>
                  <a:pt x="6730968" y="2363655"/>
                </a:lnTo>
                <a:lnTo>
                  <a:pt x="8241709" y="2363655"/>
                </a:lnTo>
                <a:lnTo>
                  <a:pt x="8241709" y="473655"/>
                </a:lnTo>
                <a:lnTo>
                  <a:pt x="5174509" y="473655"/>
                </a:lnTo>
                <a:lnTo>
                  <a:pt x="5174509" y="2363655"/>
                </a:lnTo>
                <a:lnTo>
                  <a:pt x="6685249" y="2363655"/>
                </a:lnTo>
                <a:lnTo>
                  <a:pt x="6685249" y="2640948"/>
                </a:lnTo>
                <a:lnTo>
                  <a:pt x="3709338" y="2640948"/>
                </a:lnTo>
                <a:lnTo>
                  <a:pt x="3709338" y="2472474"/>
                </a:lnTo>
                <a:lnTo>
                  <a:pt x="4969879" y="2472474"/>
                </a:lnTo>
                <a:lnTo>
                  <a:pt x="4969879" y="168474"/>
                </a:lnTo>
                <a:lnTo>
                  <a:pt x="2403079" y="168474"/>
                </a:lnTo>
                <a:lnTo>
                  <a:pt x="2403079" y="2472474"/>
                </a:lnTo>
                <a:lnTo>
                  <a:pt x="3663619" y="2472474"/>
                </a:lnTo>
                <a:lnTo>
                  <a:pt x="3663619" y="2640948"/>
                </a:lnTo>
                <a:lnTo>
                  <a:pt x="1204257" y="2640948"/>
                </a:lnTo>
                <a:lnTo>
                  <a:pt x="1204257" y="2040474"/>
                </a:lnTo>
                <a:lnTo>
                  <a:pt x="2254998" y="2040474"/>
                </a:lnTo>
                <a:lnTo>
                  <a:pt x="2254998" y="600474"/>
                </a:lnTo>
                <a:lnTo>
                  <a:pt x="94998" y="600474"/>
                </a:lnTo>
                <a:lnTo>
                  <a:pt x="94998" y="2040474"/>
                </a:lnTo>
                <a:lnTo>
                  <a:pt x="1158538" y="2040474"/>
                </a:lnTo>
                <a:lnTo>
                  <a:pt x="1158538" y="2640948"/>
                </a:lnTo>
                <a:lnTo>
                  <a:pt x="0" y="26409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3528" y="3981153"/>
            <a:ext cx="8322164" cy="2640948"/>
          </a:xfrm>
          <a:custGeom>
            <a:avLst/>
            <a:gdLst/>
            <a:ahLst/>
            <a:cxnLst/>
            <a:rect l="l" t="t" r="r" b="b"/>
            <a:pathLst>
              <a:path w="8322164" h="2640948">
                <a:moveTo>
                  <a:pt x="609263" y="678970"/>
                </a:moveTo>
                <a:lnTo>
                  <a:pt x="3463568" y="678970"/>
                </a:lnTo>
                <a:lnTo>
                  <a:pt x="3463568" y="2047122"/>
                </a:lnTo>
                <a:lnTo>
                  <a:pt x="609263" y="2047122"/>
                </a:lnTo>
                <a:close/>
                <a:moveTo>
                  <a:pt x="4128669" y="376982"/>
                </a:moveTo>
                <a:lnTo>
                  <a:pt x="7168794" y="376982"/>
                </a:lnTo>
                <a:lnTo>
                  <a:pt x="7168794" y="2033166"/>
                </a:lnTo>
                <a:lnTo>
                  <a:pt x="4128669" y="2033166"/>
                </a:lnTo>
                <a:close/>
                <a:moveTo>
                  <a:pt x="0" y="0"/>
                </a:moveTo>
                <a:lnTo>
                  <a:pt x="2013555" y="0"/>
                </a:lnTo>
                <a:lnTo>
                  <a:pt x="2013555" y="535046"/>
                </a:lnTo>
                <a:lnTo>
                  <a:pt x="465016" y="535046"/>
                </a:lnTo>
                <a:lnTo>
                  <a:pt x="465016" y="2191046"/>
                </a:lnTo>
                <a:lnTo>
                  <a:pt x="3607816" y="2191046"/>
                </a:lnTo>
                <a:lnTo>
                  <a:pt x="3607816" y="535046"/>
                </a:lnTo>
                <a:lnTo>
                  <a:pt x="2059274" y="535046"/>
                </a:lnTo>
                <a:lnTo>
                  <a:pt x="2059274" y="0"/>
                </a:lnTo>
                <a:lnTo>
                  <a:pt x="5625871" y="0"/>
                </a:lnTo>
                <a:lnTo>
                  <a:pt x="5625871" y="233074"/>
                </a:lnTo>
                <a:lnTo>
                  <a:pt x="3983732" y="233074"/>
                </a:lnTo>
                <a:lnTo>
                  <a:pt x="3983732" y="2177074"/>
                </a:lnTo>
                <a:lnTo>
                  <a:pt x="7313732" y="2177074"/>
                </a:lnTo>
                <a:lnTo>
                  <a:pt x="7313732" y="233074"/>
                </a:lnTo>
                <a:lnTo>
                  <a:pt x="5671590" y="233074"/>
                </a:lnTo>
                <a:lnTo>
                  <a:pt x="5671590" y="0"/>
                </a:lnTo>
                <a:lnTo>
                  <a:pt x="8322164" y="0"/>
                </a:lnTo>
                <a:lnTo>
                  <a:pt x="8322164" y="2640948"/>
                </a:lnTo>
                <a:lnTo>
                  <a:pt x="0" y="26409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4340" y="1204843"/>
            <a:ext cx="8321352" cy="26409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3527" y="3981153"/>
            <a:ext cx="8321352" cy="26409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98813" y="1624749"/>
            <a:ext cx="2222387" cy="159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Communication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-communicate before/after matched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-coping with an emergency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-allow a moderator to handle conflicts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42983" y="1823279"/>
            <a:ext cx="277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Matching Algorithm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-evaluating function for conditions and lifestyle that registrants entered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guarantee security based on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sufficient information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3944" y="1971319"/>
            <a:ext cx="20619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Sign up Page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-create database for 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The elderly and Student registrants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29860" y="4509118"/>
            <a:ext cx="2684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Customizing Contracts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 Via communication, contracts can be modified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-Students edit, 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 The elderly approve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6031" y="4790201"/>
            <a:ext cx="2687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Certification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-with email, ID card image</a:t>
            </a:r>
          </a:p>
          <a:p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guarantee security based on </a:t>
            </a:r>
            <a:r>
              <a:rPr lang="en-US" altLang="ko-KR" sz="1600" dirty="0" smtClean="0">
                <a:solidFill>
                  <a:schemeClr val="accent1">
                    <a:lumMod val="50000"/>
                  </a:schemeClr>
                </a:solidFill>
              </a:rPr>
              <a:t>sufficient information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24339" y="3833791"/>
            <a:ext cx="1153607" cy="13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559863" y="3845791"/>
            <a:ext cx="800080" cy="135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386022" y="3845791"/>
            <a:ext cx="1609913" cy="135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1396913" y="3797831"/>
            <a:ext cx="216024" cy="231281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2251931" y="3785832"/>
            <a:ext cx="216024" cy="231281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033070" y="3845791"/>
            <a:ext cx="1939189" cy="135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3901994" y="3802303"/>
            <a:ext cx="216024" cy="231281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5864247" y="3802303"/>
            <a:ext cx="216024" cy="2312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10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6" grpId="0" animBg="1"/>
      <p:bldP spid="78" grpId="0" animBg="1"/>
      <p:bldP spid="67" grpId="0" animBg="1"/>
      <p:bldP spid="77" grpId="0" animBg="1"/>
      <p:bldP spid="80" grpId="0" animBg="1"/>
      <p:bldP spid="79" grpId="0" animBg="1"/>
      <p:bldP spid="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6100"/>
                    </a14:imgEffect>
                    <a14:imgEffect>
                      <a14:saturation sat="4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16" y="-11640"/>
            <a:ext cx="9185015" cy="686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31171" y="260649"/>
            <a:ext cx="867686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63500" dist="38100" dir="2400000" sx="102000" sy="102000" algn="tl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Project Progress – functioning video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63500" dist="38100" dir="2400000" sx="102000" sy="102000" algn="tl" rotWithShape="0">
                  <a:schemeClr val="accent1">
                    <a:lumMod val="40000"/>
                    <a:lumOff val="6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528" y="1204842"/>
            <a:ext cx="8322164" cy="5417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FIX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46619" y="1437490"/>
            <a:ext cx="2475981" cy="49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2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6100"/>
                    </a14:imgEffect>
                    <a14:imgEffect>
                      <a14:saturation sat="4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16" y="-11640"/>
            <a:ext cx="9185015" cy="686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23528" y="1204842"/>
            <a:ext cx="8322164" cy="5417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1171" y="260649"/>
            <a:ext cx="8676863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63500" dist="38100" dir="2400000" sx="102000" sy="102000" algn="tl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Project Plans</a:t>
            </a:r>
            <a:endParaRPr lang="ko-KR" altLang="en-US" sz="2400" b="1" dirty="0">
              <a:solidFill>
                <a:schemeClr val="tx2">
                  <a:lumMod val="50000"/>
                </a:schemeClr>
              </a:solidFill>
              <a:effectLst>
                <a:outerShdw blurRad="63500" dist="38100" dir="2400000" sx="102000" sy="102000" algn="tl" rotWithShape="0">
                  <a:schemeClr val="accent1">
                    <a:lumMod val="40000"/>
                    <a:lumOff val="60000"/>
                  </a:schemeClr>
                </a:outerShdw>
              </a:effectLst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223326" y="1484784"/>
            <a:ext cx="3154024" cy="2520000"/>
            <a:chOff x="4924966" y="3645024"/>
            <a:chExt cx="3154024" cy="2520000"/>
          </a:xfrm>
        </p:grpSpPr>
        <p:pic>
          <p:nvPicPr>
            <p:cNvPr id="8" name="Picture 28" descr="https://cafeptthumb-phinf.pstatic.net/MjAxODA1MDdfMjY3/MDAxNTI1NzA0MzU1NzUz.GC45r1voi6KaOQX4KlbiMesdBVyS7Xx7T9eYudFu_rgg.nPjt0siJo0PyPFs5rGYurnOArvWaverPmrov7w0lSJQg.PNG.ksh04087/%EB%85%B8%EC%9D%B8_%EC%B1%84%ED%8C%85_%EA%B3%84%EC%95%BD%EC%84%9C.png?type=w74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966" y="3645024"/>
              <a:ext cx="151294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https://cafeptthumb-phinf.pstatic.net/MjAxODA1MDdfNzcg/MDAxNTI1NzA0MzU0NTE1.iAnm2DJTY3TeqesoGEiLGeZVbPRgaAZH2O_MIXokbj8g.AgK_nGezTf9MXn5W1YJYet1_j3DtrZhesBIXp31xK7wg.PNG.ksh04087/%EC%B2%AD%EB%85%84_%EC%B1%84%ED%8C%85_%EA%B3%84%EC%95%BD%EC%84%9C.png?type=w74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045" y="3645024"/>
              <a:ext cx="1512945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2525250" y="1768560"/>
            <a:ext cx="2494999" cy="1952447"/>
            <a:chOff x="2729188" y="2570506"/>
            <a:chExt cx="6017103" cy="891251"/>
          </a:xfrm>
        </p:grpSpPr>
        <p:sp>
          <p:nvSpPr>
            <p:cNvPr id="19" name="TextBox 18"/>
            <p:cNvSpPr txBox="1"/>
            <p:nvPr/>
          </p:nvSpPr>
          <p:spPr>
            <a:xfrm>
              <a:off x="3060413" y="2608716"/>
              <a:ext cx="5354650" cy="849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Contract System</a:t>
              </a:r>
            </a:p>
            <a:p>
              <a:endParaRPr lang="en-US" altLang="ko-KR" sz="700" b="1" dirty="0" smtClean="0"/>
            </a:p>
            <a:p>
              <a:r>
                <a:rPr lang="en-US" altLang="ko-KR" dirty="0"/>
                <a:t>O</a:t>
              </a:r>
              <a:r>
                <a:rPr lang="en-US" altLang="ko-KR" dirty="0" smtClean="0"/>
                <a:t>n default contract</a:t>
              </a:r>
              <a:endParaRPr lang="en-US" altLang="ko-KR" dirty="0"/>
            </a:p>
            <a:p>
              <a:r>
                <a:rPr lang="en-US" altLang="ko-KR" dirty="0" smtClean="0"/>
                <a:t>Student : Edit</a:t>
              </a:r>
            </a:p>
            <a:p>
              <a:r>
                <a:rPr lang="en-US" altLang="ko-KR" dirty="0" smtClean="0"/>
                <a:t>Senior : Approve</a:t>
              </a:r>
            </a:p>
            <a:p>
              <a:r>
                <a:rPr lang="en-US" altLang="ko-KR" dirty="0" smtClean="0"/>
                <a:t>customizing own contract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729188" y="2570506"/>
              <a:ext cx="6017103" cy="891251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" name="직선 연결선 20"/>
          <p:cNvCxnSpPr>
            <a:stCxn id="8" idx="1"/>
            <a:endCxn id="20" idx="3"/>
          </p:cNvCxnSpPr>
          <p:nvPr/>
        </p:nvCxnSpPr>
        <p:spPr>
          <a:xfrm flipH="1">
            <a:off x="5020249" y="2744784"/>
            <a:ext cx="203077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566563" y="4467706"/>
            <a:ext cx="5101781" cy="987992"/>
            <a:chOff x="2729188" y="2570506"/>
            <a:chExt cx="6017103" cy="891251"/>
          </a:xfrm>
        </p:grpSpPr>
        <p:sp>
          <p:nvSpPr>
            <p:cNvPr id="29" name="TextBox 28"/>
            <p:cNvSpPr txBox="1"/>
            <p:nvPr/>
          </p:nvSpPr>
          <p:spPr>
            <a:xfrm>
              <a:off x="2832136" y="2692965"/>
              <a:ext cx="4890418" cy="68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Matching Algorithm</a:t>
              </a:r>
            </a:p>
            <a:p>
              <a:endParaRPr lang="en-US" altLang="ko-KR" sz="700" b="1" dirty="0" smtClean="0"/>
            </a:p>
            <a:p>
              <a:r>
                <a:rPr lang="en-US" altLang="ko-KR" dirty="0" smtClean="0"/>
                <a:t>Show the list of house based on conditions </a:t>
              </a: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729188" y="2570506"/>
              <a:ext cx="6017103" cy="891251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>
            <a:endCxn id="30" idx="1"/>
          </p:cNvCxnSpPr>
          <p:nvPr/>
        </p:nvCxnSpPr>
        <p:spPr>
          <a:xfrm flipV="1">
            <a:off x="1957273" y="4961702"/>
            <a:ext cx="609290" cy="359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8" descr="https://cafeptthumb-phinf.pstatic.net/MjAxODA1MDdfMjAw/MDAxNTI1NzA0MzUzOTk3.3MwcRcUtcFz_j-6rn3krUbFMnQcQjesYTwKPRtIuSbYg.OdV6uulAOz5Goe0pvziLsdz_OZ3BU8SdrfgJDYpihxYg.PNG.ksh04087/%EC%B2%AD%EB%85%84_%EB%A9%94%EC%9D%B8%ED%99%94%EB%A9%B4.png?type=w7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61328"/>
            <a:ext cx="151294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89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2453640"/>
            <a:ext cx="292608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2453640"/>
            <a:ext cx="292608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AppData\Local\Microsoft\Windows\INetCache\IE\KLLVGLIS\ocean-water-1149698_960_720[1]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6100"/>
                    </a14:imgEffect>
                    <a14:imgEffect>
                      <a14:saturation sat="4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512676"/>
            <a:ext cx="8100900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39652" y="1196752"/>
            <a:ext cx="6264696" cy="4464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Dank </a:t>
            </a:r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je </a:t>
            </a:r>
            <a:r>
              <a:rPr lang="en-US" altLang="ko-KR" sz="3600" b="1" dirty="0" err="1" smtClean="0">
                <a:solidFill>
                  <a:schemeClr val="accent1">
                    <a:lumMod val="75000"/>
                  </a:schemeClr>
                </a:solidFill>
              </a:rPr>
              <a:t>wel</a:t>
            </a:r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  <a:p>
            <a:pPr algn="ctr"/>
            <a:r>
              <a:rPr lang="en-US" altLang="ko-KR" sz="2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Thank You</a:t>
            </a:r>
            <a:r>
              <a:rPr lang="en-US" altLang="ko-KR" sz="2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!</a:t>
            </a:r>
          </a:p>
          <a:p>
            <a:pPr algn="ctr"/>
            <a:endParaRPr lang="en-US" altLang="ko-KR" sz="28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709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289</Words>
  <Application>Microsoft Office PowerPoint</Application>
  <PresentationFormat>화면 슬라이드 쇼(4:3)</PresentationFormat>
  <Paragraphs>93</Paragraphs>
  <Slides>9</Slides>
  <Notes>7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47</cp:revision>
  <dcterms:created xsi:type="dcterms:W3CDTF">2018-05-14T09:07:35Z</dcterms:created>
  <dcterms:modified xsi:type="dcterms:W3CDTF">2018-05-17T01:34:18Z</dcterms:modified>
</cp:coreProperties>
</file>